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30.xml" ContentType="application/vnd.openxmlformats-officedocument.presentationml.slide+xml"/>
  <Override PartName="/ppt/slides/slide2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42"/>
  </p:notesMasterIdLst>
  <p:sldIdLst>
    <p:sldId id="256" r:id="rId2"/>
    <p:sldId id="301" r:id="rId3"/>
    <p:sldId id="302" r:id="rId4"/>
    <p:sldId id="303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6" r:id="rId14"/>
    <p:sldId id="300" r:id="rId15"/>
    <p:sldId id="279" r:id="rId16"/>
    <p:sldId id="304" r:id="rId17"/>
    <p:sldId id="305" r:id="rId18"/>
    <p:sldId id="285" r:id="rId19"/>
    <p:sldId id="284" r:id="rId20"/>
    <p:sldId id="286" r:id="rId21"/>
    <p:sldId id="287" r:id="rId22"/>
    <p:sldId id="268" r:id="rId23"/>
    <p:sldId id="269" r:id="rId24"/>
    <p:sldId id="270" r:id="rId25"/>
    <p:sldId id="271" r:id="rId26"/>
    <p:sldId id="273" r:id="rId27"/>
    <p:sldId id="274" r:id="rId28"/>
    <p:sldId id="310" r:id="rId29"/>
    <p:sldId id="277" r:id="rId30"/>
    <p:sldId id="278" r:id="rId31"/>
    <p:sldId id="282" r:id="rId32"/>
    <p:sldId id="283" r:id="rId33"/>
    <p:sldId id="320" r:id="rId34"/>
    <p:sldId id="330" r:id="rId35"/>
    <p:sldId id="291" r:id="rId36"/>
    <p:sldId id="292" r:id="rId37"/>
    <p:sldId id="293" r:id="rId38"/>
    <p:sldId id="294" r:id="rId39"/>
    <p:sldId id="331" r:id="rId40"/>
    <p:sldId id="332" r:id="rId41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48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4997779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Shape 2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Shape 2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Shape 2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Shape 3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997B-10D5-4F7E-9116-AC890F0D8A19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A7F0B-D6C7-4AD9-9A7D-4DE1D1E37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189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997B-10D5-4F7E-9116-AC890F0D8A19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A7F0B-D6C7-4AD9-9A7D-4DE1D1E37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189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997B-10D5-4F7E-9116-AC890F0D8A19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A7F0B-D6C7-4AD9-9A7D-4DE1D1E37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24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997B-10D5-4F7E-9116-AC890F0D8A19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A7F0B-D6C7-4AD9-9A7D-4DE1D1E37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2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997B-10D5-4F7E-9116-AC890F0D8A19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A7F0B-D6C7-4AD9-9A7D-4DE1D1E37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19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997B-10D5-4F7E-9116-AC890F0D8A19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A7F0B-D6C7-4AD9-9A7D-4DE1D1E37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576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997B-10D5-4F7E-9116-AC890F0D8A19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A7F0B-D6C7-4AD9-9A7D-4DE1D1E37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893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997B-10D5-4F7E-9116-AC890F0D8A19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A7F0B-D6C7-4AD9-9A7D-4DE1D1E37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97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997B-10D5-4F7E-9116-AC890F0D8A19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A7F0B-D6C7-4AD9-9A7D-4DE1D1E37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924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997B-10D5-4F7E-9116-AC890F0D8A19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A7F0B-D6C7-4AD9-9A7D-4DE1D1E37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647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997B-10D5-4F7E-9116-AC890F0D8A19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A7F0B-D6C7-4AD9-9A7D-4DE1D1E37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451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1997B-10D5-4F7E-9116-AC890F0D8A19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A7F0B-D6C7-4AD9-9A7D-4DE1D1E37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4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5400" dirty="0">
                <a:latin typeface="Arial"/>
                <a:ea typeface="Arial"/>
                <a:cs typeface="Arial"/>
                <a:sym typeface="Arial"/>
              </a:rPr>
              <a:t>Radiation Safety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Exposure due to Scatter Radiation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spcBef>
                <a:spcPts val="800"/>
              </a:spcBef>
              <a:buClr>
                <a:schemeClr val="lt1"/>
              </a:buClr>
              <a:buSzPct val="100000"/>
              <a:buFont typeface="Verdana"/>
              <a:buChar char="●"/>
            </a:pPr>
            <a:r>
              <a:rPr lang="en" sz="3200" dirty="0">
                <a:latin typeface="Verdana"/>
                <a:ea typeface="Verdana"/>
                <a:cs typeface="Verdana"/>
                <a:sym typeface="Verdana"/>
              </a:rPr>
              <a:t>Scatter is produced in all directions and travels in straight lines.  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sz="4000" dirty="0">
                <a:latin typeface="Arial"/>
                <a:ea typeface="Arial"/>
                <a:cs typeface="Arial"/>
                <a:sym typeface="Arial"/>
              </a:rPr>
              <a:t>Exposure due to Scatter Radiation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SzPct val="93750"/>
              <a:buFont typeface="Trebuchet MS"/>
              <a:buChar char="●"/>
            </a:pPr>
            <a:r>
              <a:rPr lang="en" sz="3200" dirty="0">
                <a:latin typeface="Verdana"/>
                <a:ea typeface="Verdana"/>
                <a:cs typeface="Verdana"/>
                <a:sym typeface="Verdana"/>
              </a:rPr>
              <a:t>Careful collimation, and correct kVp settings will help reduce scatter</a:t>
            </a:r>
          </a:p>
          <a:p>
            <a:pPr marL="457200" lvl="0" indent="-419100" rtl="0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SzPct val="93750"/>
              <a:buFont typeface="Trebuchet MS"/>
              <a:buChar char="●"/>
            </a:pPr>
            <a:r>
              <a:rPr lang="en" sz="3200" dirty="0">
                <a:latin typeface="Verdana"/>
                <a:ea typeface="Verdana"/>
                <a:cs typeface="Verdana"/>
                <a:sym typeface="Verdana"/>
              </a:rPr>
              <a:t>Look away from the primary beam to reduce exposure to the lens of the eye</a:t>
            </a:r>
          </a:p>
          <a:p>
            <a:pPr marL="457200" lvl="0" indent="-419100" rtl="0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SzPct val="93750"/>
              <a:buFont typeface="Trebuchet MS"/>
              <a:buChar char="●"/>
            </a:pPr>
            <a:r>
              <a:rPr lang="en" sz="3200" dirty="0">
                <a:latin typeface="Verdana"/>
                <a:ea typeface="Verdana"/>
                <a:cs typeface="Verdana"/>
                <a:sym typeface="Verdana"/>
              </a:rPr>
              <a:t>Do not lean over the animal</a:t>
            </a:r>
          </a:p>
          <a:p>
            <a:pPr marL="457200" lvl="0" indent="-419100" rtl="0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SzPct val="93750"/>
              <a:buFont typeface="Trebuchet MS"/>
              <a:buChar char="●"/>
            </a:pPr>
            <a:r>
              <a:rPr lang="en" sz="3200" dirty="0">
                <a:latin typeface="Verdana"/>
                <a:ea typeface="Verdana"/>
                <a:cs typeface="Verdana"/>
                <a:sym typeface="Verdana"/>
              </a:rPr>
              <a:t>Always wear lead shielding</a:t>
            </a:r>
          </a:p>
          <a:p>
            <a:pPr marL="457200" lvl="0" indent="-419100" rtl="0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SzPct val="93750"/>
              <a:buFont typeface="Trebuchet MS"/>
              <a:buChar char="●"/>
            </a:pPr>
            <a:r>
              <a:rPr lang="en" sz="3200" dirty="0">
                <a:latin typeface="Verdana"/>
                <a:ea typeface="Verdana"/>
                <a:cs typeface="Verdana"/>
                <a:sym typeface="Verdana"/>
              </a:rPr>
              <a:t>Use chemical restraint as necessary</a:t>
            </a:r>
          </a:p>
          <a:p>
            <a:pPr marL="457200" lvl="0" indent="457200" rtl="0">
              <a:lnSpc>
                <a:spcPct val="90000"/>
              </a:lnSpc>
              <a:spcBef>
                <a:spcPts val="700"/>
              </a:spcBef>
              <a:buNone/>
            </a:pPr>
            <a:r>
              <a:rPr lang="en" sz="2800" dirty="0">
                <a:latin typeface="Verdana"/>
                <a:ea typeface="Verdana"/>
                <a:cs typeface="Verdana"/>
                <a:sym typeface="Verdana"/>
              </a:rPr>
              <a:t>Utilize positioners</a:t>
            </a:r>
          </a:p>
          <a:p>
            <a:endParaRPr lang="en" sz="2800" dirty="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000" dirty="0">
                <a:latin typeface="Arial"/>
                <a:ea typeface="Arial"/>
                <a:cs typeface="Arial"/>
                <a:sym typeface="Arial"/>
              </a:rPr>
              <a:t>Radiation From X-ray Tube Housing</a:t>
            </a:r>
          </a:p>
        </p:txBody>
      </p:sp>
      <p:sp>
        <p:nvSpPr>
          <p:cNvPr id="133" name="Shape 13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SzPct val="93750"/>
              <a:buFont typeface="Trebuchet MS"/>
              <a:buChar char="●"/>
            </a:pPr>
            <a:r>
              <a:rPr lang="en" sz="3200" dirty="0">
                <a:latin typeface="Verdana"/>
                <a:ea typeface="Verdana"/>
                <a:cs typeface="Verdana"/>
                <a:sym typeface="Verdana"/>
              </a:rPr>
              <a:t>Current regulations for the manufacturing of x-ray tubes requires sufficient shielding to minimize exposure to personnel and patients</a:t>
            </a:r>
          </a:p>
          <a:p>
            <a:pPr marL="457200" lvl="0" indent="-419100" rtl="0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SzPct val="93750"/>
              <a:buFont typeface="Trebuchet MS"/>
              <a:buChar char="●"/>
            </a:pPr>
            <a:r>
              <a:rPr lang="en" sz="3200" dirty="0">
                <a:latin typeface="Verdana"/>
                <a:ea typeface="Verdana"/>
                <a:cs typeface="Verdana"/>
                <a:sym typeface="Verdana"/>
              </a:rPr>
              <a:t>Many veterinary clinics use older equipment with minimal shielding</a:t>
            </a:r>
          </a:p>
          <a:p>
            <a:pPr marL="914400" lvl="1" indent="-406400" rtl="0">
              <a:lnSpc>
                <a:spcPct val="90000"/>
              </a:lnSpc>
              <a:spcBef>
                <a:spcPts val="700"/>
              </a:spcBef>
              <a:buClr>
                <a:schemeClr val="lt1"/>
              </a:buClr>
              <a:buSzPct val="100000"/>
              <a:buFont typeface="Verdana"/>
              <a:buChar char="○"/>
            </a:pPr>
            <a:r>
              <a:rPr lang="en" sz="2800" dirty="0">
                <a:latin typeface="Verdana"/>
                <a:ea typeface="Verdana"/>
                <a:cs typeface="Verdana"/>
                <a:sym typeface="Verdana"/>
              </a:rPr>
              <a:t>If this is of concern, the x-ray tube should be checked by the state department of health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Radiation Exposure Units</a:t>
            </a:r>
          </a:p>
        </p:txBody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80000"/>
              </a:lnSpc>
              <a:spcBef>
                <a:spcPts val="700"/>
              </a:spcBef>
              <a:buClr>
                <a:schemeClr val="lt1"/>
              </a:buClr>
              <a:buSzPct val="107142"/>
              <a:buFont typeface="Trebuchet MS"/>
              <a:buChar char="●"/>
            </a:pPr>
            <a:r>
              <a:rPr lang="en" sz="2800" b="1" dirty="0">
                <a:latin typeface="Verdana"/>
                <a:ea typeface="Verdana"/>
                <a:cs typeface="Verdana"/>
                <a:sym typeface="Verdana"/>
              </a:rPr>
              <a:t>Unit of absorbed dose:</a:t>
            </a:r>
            <a:r>
              <a:rPr lang="en" sz="2800" dirty="0">
                <a:latin typeface="Verdana"/>
                <a:ea typeface="Verdana"/>
                <a:cs typeface="Verdana"/>
                <a:sym typeface="Verdana"/>
              </a:rPr>
              <a:t>  </a:t>
            </a:r>
            <a:endParaRPr lang="en" sz="2800" dirty="0" smtClean="0">
              <a:latin typeface="Verdana"/>
              <a:ea typeface="Verdana"/>
              <a:cs typeface="Verdana"/>
              <a:sym typeface="Verdana"/>
            </a:endParaRPr>
          </a:p>
          <a:p>
            <a:pPr marL="857250" lvl="1" indent="-419100">
              <a:lnSpc>
                <a:spcPct val="80000"/>
              </a:lnSpc>
              <a:spcBef>
                <a:spcPts val="700"/>
              </a:spcBef>
              <a:buSzPct val="107142"/>
              <a:buFont typeface="Trebuchet MS"/>
              <a:buChar char="●"/>
            </a:pPr>
            <a:r>
              <a:rPr lang="en" sz="2200" b="1" dirty="0" smtClean="0">
                <a:latin typeface="Verdana"/>
                <a:ea typeface="Verdana"/>
                <a:cs typeface="Verdana"/>
                <a:sym typeface="Verdana"/>
              </a:rPr>
              <a:t>Gray</a:t>
            </a:r>
            <a:r>
              <a:rPr lang="en" sz="2200" dirty="0" smtClean="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" sz="2200" dirty="0">
                <a:latin typeface="Verdana"/>
                <a:ea typeface="Verdana"/>
                <a:cs typeface="Verdana"/>
                <a:sym typeface="Verdana"/>
              </a:rPr>
              <a:t>(Gy</a:t>
            </a:r>
            <a:r>
              <a:rPr lang="en" sz="2200" dirty="0" smtClean="0">
                <a:latin typeface="Verdana"/>
                <a:ea typeface="Verdana"/>
                <a:cs typeface="Verdana"/>
                <a:sym typeface="Verdana"/>
              </a:rPr>
              <a:t>)</a:t>
            </a:r>
          </a:p>
          <a:p>
            <a:pPr marL="857250" lvl="1" indent="-419100">
              <a:lnSpc>
                <a:spcPct val="80000"/>
              </a:lnSpc>
              <a:spcBef>
                <a:spcPts val="700"/>
              </a:spcBef>
              <a:buSzPct val="107142"/>
              <a:buFont typeface="Trebuchet MS"/>
              <a:buChar char="●"/>
            </a:pPr>
            <a:r>
              <a:rPr lang="en-US" sz="2200" b="1" dirty="0" smtClean="0">
                <a:latin typeface="Verdana"/>
                <a:ea typeface="Verdana"/>
                <a:cs typeface="Verdana"/>
                <a:sym typeface="Verdana"/>
              </a:rPr>
              <a:t>R</a:t>
            </a:r>
            <a:r>
              <a:rPr lang="en" sz="2200" b="1" dirty="0" smtClean="0">
                <a:latin typeface="Verdana"/>
                <a:ea typeface="Verdana"/>
                <a:cs typeface="Verdana"/>
                <a:sym typeface="Verdana"/>
              </a:rPr>
              <a:t>ad </a:t>
            </a:r>
            <a:endParaRPr lang="en" sz="2200" b="1" dirty="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Radiation Exposure Units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Unit of dose equivalent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dirty="0" smtClean="0"/>
              <a:t>Each type of radiation has a quality factor (QF)</a:t>
            </a:r>
          </a:p>
          <a:p>
            <a:pPr lvl="1"/>
            <a:r>
              <a:rPr lang="en-US" dirty="0" smtClean="0"/>
              <a:t>Reported as Rem (roentgen equivalent man) or Sieverts</a:t>
            </a:r>
          </a:p>
          <a:p>
            <a:pPr lvl="1"/>
            <a:r>
              <a:rPr lang="en-US" dirty="0" smtClean="0"/>
              <a:t>Dose equivalent (rem or </a:t>
            </a:r>
            <a:r>
              <a:rPr lang="en-US" dirty="0" err="1" smtClean="0"/>
              <a:t>Sv</a:t>
            </a:r>
            <a:r>
              <a:rPr lang="en-US" dirty="0" smtClean="0"/>
              <a:t>)=absorbed dose (</a:t>
            </a:r>
            <a:r>
              <a:rPr lang="en-US" dirty="0" err="1" smtClean="0"/>
              <a:t>Gy</a:t>
            </a:r>
            <a:r>
              <a:rPr lang="en-US" dirty="0" smtClean="0"/>
              <a:t> or rad)x QF</a:t>
            </a:r>
          </a:p>
        </p:txBody>
      </p:sp>
    </p:spTree>
    <p:extLst>
      <p:ext uri="{BB962C8B-B14F-4D97-AF65-F5344CB8AC3E}">
        <p14:creationId xmlns:p14="http://schemas.microsoft.com/office/powerpoint/2010/main" val="3979477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ALARA (As Low As Reasonably Achievable)</a:t>
            </a:r>
          </a:p>
        </p:txBody>
      </p:sp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800"/>
              </a:spcBef>
              <a:buClr>
                <a:schemeClr val="lt1"/>
              </a:buClr>
              <a:buSzPct val="93750"/>
              <a:buFont typeface="Trebuchet MS"/>
              <a:buChar char="●"/>
            </a:pPr>
            <a:r>
              <a:rPr lang="en" sz="3200" dirty="0">
                <a:latin typeface="Verdana"/>
                <a:ea typeface="Verdana"/>
                <a:cs typeface="Verdana"/>
                <a:sym typeface="Verdana"/>
              </a:rPr>
              <a:t>An ongoing series of decisions about possible radiation protection action</a:t>
            </a:r>
          </a:p>
          <a:p>
            <a:pPr marL="914400" lvl="1" indent="-406400" rtl="0">
              <a:spcBef>
                <a:spcPts val="700"/>
              </a:spcBef>
              <a:buClr>
                <a:schemeClr val="lt1"/>
              </a:buClr>
              <a:buSzPct val="100000"/>
              <a:buFont typeface="Verdana"/>
              <a:buChar char="○"/>
            </a:pPr>
            <a:r>
              <a:rPr lang="en" sz="2800" dirty="0">
                <a:latin typeface="Verdana"/>
                <a:ea typeface="Verdana"/>
                <a:cs typeface="Verdana"/>
                <a:sym typeface="Verdana"/>
              </a:rPr>
              <a:t>Eg: using positioning devices or chemical restraint to reduce exposure to personnel</a:t>
            </a:r>
          </a:p>
          <a:p>
            <a:pPr marL="914400" lvl="1" indent="-406400" rtl="0">
              <a:spcBef>
                <a:spcPts val="700"/>
              </a:spcBef>
              <a:buClr>
                <a:schemeClr val="lt1"/>
              </a:buClr>
              <a:buSzPct val="100000"/>
              <a:buFont typeface="Verdana"/>
              <a:buChar char="○"/>
            </a:pPr>
            <a:r>
              <a:rPr lang="en" sz="2800" dirty="0">
                <a:latin typeface="Verdana"/>
                <a:ea typeface="Verdana"/>
                <a:cs typeface="Verdana"/>
                <a:sym typeface="Verdana"/>
              </a:rPr>
              <a:t>You should always be thinking about how to reduce your exposure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Radiation Injury</a:t>
            </a:r>
            <a:endParaRPr lang="en-US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Radiation damages cells by disrupting vital molecules</a:t>
            </a:r>
          </a:p>
          <a:p>
            <a:r>
              <a:rPr lang="en-US" dirty="0" smtClean="0"/>
              <a:t>Dependent upon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684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Radiation Injury</a:t>
            </a:r>
            <a:endParaRPr lang="en-US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Dependent upon</a:t>
            </a:r>
          </a:p>
          <a:p>
            <a:pPr lvl="1"/>
            <a:r>
              <a:rPr lang="en-US" dirty="0" smtClean="0"/>
              <a:t>Sensitivity of body cells</a:t>
            </a:r>
          </a:p>
        </p:txBody>
      </p:sp>
    </p:spTree>
    <p:extLst>
      <p:ext uri="{BB962C8B-B14F-4D97-AF65-F5344CB8AC3E}">
        <p14:creationId xmlns:p14="http://schemas.microsoft.com/office/powerpoint/2010/main" val="34808875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Biological Effects of Ionizing Radiation</a:t>
            </a:r>
          </a:p>
        </p:txBody>
      </p:sp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spcBef>
                <a:spcPts val="800"/>
              </a:spcBef>
              <a:buClr>
                <a:schemeClr val="lt1"/>
              </a:buClr>
              <a:buSzPct val="100000"/>
              <a:buFont typeface="Verdana"/>
              <a:buChar char="●"/>
            </a:pPr>
            <a:r>
              <a:rPr lang="en" sz="3200" dirty="0">
                <a:latin typeface="Verdana"/>
                <a:ea typeface="Verdana"/>
                <a:cs typeface="Verdana"/>
                <a:sym typeface="Verdana"/>
              </a:rPr>
              <a:t>There are two types of radiation damage</a:t>
            </a:r>
          </a:p>
          <a:p>
            <a:pPr marL="914400" lvl="1" indent="-406400" rtl="0">
              <a:spcBef>
                <a:spcPts val="700"/>
              </a:spcBef>
              <a:buClr>
                <a:schemeClr val="lt1"/>
              </a:buClr>
              <a:buSzPct val="100000"/>
              <a:buFont typeface="Trebuchet MS"/>
              <a:buChar char="○"/>
            </a:pPr>
            <a:r>
              <a:rPr lang="en" sz="2800" dirty="0">
                <a:latin typeface="Verdana"/>
                <a:ea typeface="Verdana"/>
                <a:cs typeface="Verdana"/>
                <a:sym typeface="Verdana"/>
              </a:rPr>
              <a:t>Somatic</a:t>
            </a:r>
          </a:p>
          <a:p>
            <a:pPr marL="914400" lvl="1" indent="-406400" rtl="0">
              <a:spcBef>
                <a:spcPts val="700"/>
              </a:spcBef>
              <a:buClr>
                <a:schemeClr val="lt1"/>
              </a:buClr>
              <a:buSzPct val="100000"/>
              <a:buFont typeface="Trebuchet MS"/>
              <a:buChar char="○"/>
            </a:pPr>
            <a:r>
              <a:rPr lang="en" sz="2800" dirty="0">
                <a:latin typeface="Verdana"/>
                <a:ea typeface="Verdana"/>
                <a:cs typeface="Verdana"/>
                <a:sym typeface="Verdana"/>
              </a:rPr>
              <a:t>Genetic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Biological Effects of Ionizing Radiation</a:t>
            </a:r>
          </a:p>
        </p:txBody>
      </p:sp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SzPct val="100000"/>
              <a:buFont typeface="Verdana"/>
              <a:buChar char="●"/>
            </a:pPr>
            <a:r>
              <a:rPr lang="en" sz="3200" dirty="0">
                <a:latin typeface="Verdana"/>
                <a:ea typeface="Verdana"/>
                <a:cs typeface="Verdana"/>
                <a:sym typeface="Verdana"/>
              </a:rPr>
              <a:t>Due to the transfer of energy to the tissue as radiation interacts with the body</a:t>
            </a:r>
          </a:p>
          <a:p>
            <a:pPr marL="457200" lvl="0" indent="-431800" rtl="0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SzPct val="100000"/>
              <a:buFont typeface="Verdana"/>
              <a:buChar char="●"/>
            </a:pPr>
            <a:r>
              <a:rPr lang="en" sz="3200" dirty="0">
                <a:latin typeface="Verdana"/>
                <a:ea typeface="Verdana"/>
                <a:cs typeface="Verdana"/>
                <a:sym typeface="Verdana"/>
              </a:rPr>
              <a:t>There is a localized release of large amounts of energy</a:t>
            </a:r>
          </a:p>
          <a:p>
            <a:pPr marL="457200" lvl="0" indent="-431800" rtl="0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SzPct val="100000"/>
              <a:buFont typeface="Verdana"/>
              <a:buChar char="●"/>
            </a:pPr>
            <a:r>
              <a:rPr lang="en" sz="3200" dirty="0">
                <a:latin typeface="Verdana"/>
                <a:ea typeface="Verdana"/>
                <a:cs typeface="Verdana"/>
                <a:sym typeface="Verdana"/>
              </a:rPr>
              <a:t>The total energy absorbed is important, but not so critical as the size of the individual packets of energy received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RADIATION ORIGINS</a:t>
            </a:r>
            <a:endParaRPr lang="en-US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Radiation comes from many sources</a:t>
            </a:r>
          </a:p>
          <a:p>
            <a:r>
              <a:rPr lang="en-US" dirty="0" smtClean="0"/>
              <a:t>Manmade and natural</a:t>
            </a:r>
          </a:p>
          <a:p>
            <a:r>
              <a:rPr lang="en-US" dirty="0" smtClean="0"/>
              <a:t>Natural</a:t>
            </a:r>
          </a:p>
          <a:p>
            <a:pPr lvl="1"/>
            <a:r>
              <a:rPr lang="en-US" dirty="0" smtClean="0"/>
              <a:t>Terrestrial </a:t>
            </a:r>
          </a:p>
          <a:p>
            <a:pPr lvl="1"/>
            <a:r>
              <a:rPr lang="en-US" dirty="0" smtClean="0"/>
              <a:t>Cosmic interactions </a:t>
            </a:r>
            <a:endParaRPr lang="en-US" dirty="0"/>
          </a:p>
          <a:p>
            <a:pPr lvl="1"/>
            <a:r>
              <a:rPr lang="en-US" dirty="0" smtClean="0"/>
              <a:t>Internal our tissues contains radionuclides we ingest or inhale </a:t>
            </a:r>
          </a:p>
        </p:txBody>
      </p:sp>
    </p:spTree>
    <p:extLst>
      <p:ext uri="{BB962C8B-B14F-4D97-AF65-F5344CB8AC3E}">
        <p14:creationId xmlns:p14="http://schemas.microsoft.com/office/powerpoint/2010/main" val="29739337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Biological Effects of Ionizing Radiation</a:t>
            </a:r>
          </a:p>
        </p:txBody>
      </p:sp>
      <p:sp>
        <p:nvSpPr>
          <p:cNvPr id="256" name="Shape 25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lnSpc>
                <a:spcPct val="90000"/>
              </a:lnSpc>
              <a:spcBef>
                <a:spcPts val="700"/>
              </a:spcBef>
              <a:buClr>
                <a:schemeClr val="lt1"/>
              </a:buClr>
              <a:buSzPct val="100000"/>
              <a:buFont typeface="Verdana"/>
              <a:buChar char="●"/>
            </a:pPr>
            <a:r>
              <a:rPr lang="en" sz="2800" dirty="0">
                <a:latin typeface="Verdana"/>
                <a:ea typeface="Verdana"/>
                <a:cs typeface="Verdana"/>
                <a:sym typeface="Verdana"/>
              </a:rPr>
              <a:t>Somatic Damage</a:t>
            </a:r>
          </a:p>
          <a:p>
            <a:pPr marL="914400" lvl="1" indent="-381000" rtl="0">
              <a:lnSpc>
                <a:spcPct val="90000"/>
              </a:lnSpc>
              <a:buClr>
                <a:schemeClr val="lt1"/>
              </a:buClr>
              <a:buSzPct val="100000"/>
              <a:buFont typeface="Trebuchet MS"/>
              <a:buChar char="○"/>
            </a:pPr>
            <a:r>
              <a:rPr lang="en" sz="2400" dirty="0">
                <a:latin typeface="Verdana"/>
                <a:ea typeface="Verdana"/>
                <a:cs typeface="Verdana"/>
                <a:sym typeface="Verdana"/>
              </a:rPr>
              <a:t>Describes damage to the body that </a:t>
            </a:r>
            <a:r>
              <a:rPr lang="en" sz="2400" dirty="0" smtClean="0">
                <a:latin typeface="Verdana"/>
                <a:ea typeface="Verdana"/>
                <a:cs typeface="Verdana"/>
                <a:sym typeface="Verdana"/>
              </a:rPr>
              <a:t>may not be apparent for some time but does manifest itself during the recipients lifetime</a:t>
            </a:r>
          </a:p>
          <a:p>
            <a:pPr marL="914400" lvl="1" indent="-381000" rtl="0">
              <a:lnSpc>
                <a:spcPct val="90000"/>
              </a:lnSpc>
              <a:buClr>
                <a:schemeClr val="lt1"/>
              </a:buClr>
              <a:buSzPct val="100000"/>
              <a:buFont typeface="Trebuchet MS"/>
              <a:buChar char="○"/>
            </a:pPr>
            <a:r>
              <a:rPr lang="en-US" dirty="0" smtClean="0">
                <a:latin typeface="Verdana"/>
                <a:ea typeface="Verdana"/>
                <a:cs typeface="Verdana"/>
                <a:sym typeface="Verdana"/>
              </a:rPr>
              <a:t>S</a:t>
            </a:r>
            <a:r>
              <a:rPr lang="en" dirty="0" smtClean="0">
                <a:latin typeface="Verdana"/>
                <a:ea typeface="Verdana"/>
                <a:cs typeface="Verdana"/>
                <a:sym typeface="Verdana"/>
              </a:rPr>
              <a:t>ometimes this damage may never become apparent because the body may repair itself</a:t>
            </a:r>
            <a:endParaRPr lang="en" sz="2400" dirty="0">
              <a:latin typeface="Verdana"/>
              <a:ea typeface="Verdana"/>
              <a:cs typeface="Verdana"/>
              <a:sym typeface="Verdana"/>
            </a:endParaRPr>
          </a:p>
          <a:p>
            <a:pPr marL="914400" lvl="1" indent="-381000" rtl="0">
              <a:lnSpc>
                <a:spcPct val="90000"/>
              </a:lnSpc>
              <a:buClr>
                <a:schemeClr val="lt1"/>
              </a:buClr>
              <a:buSzPct val="100000"/>
              <a:buFont typeface="Trebuchet MS"/>
              <a:buChar char="○"/>
            </a:pPr>
            <a:r>
              <a:rPr lang="en-US" sz="2400" dirty="0" smtClean="0">
                <a:latin typeface="Verdana"/>
                <a:ea typeface="Verdana"/>
                <a:cs typeface="Verdana"/>
                <a:sym typeface="Verdana"/>
              </a:rPr>
              <a:t>D</a:t>
            </a:r>
            <a:r>
              <a:rPr lang="en" sz="2400" dirty="0" smtClean="0">
                <a:latin typeface="Verdana"/>
                <a:ea typeface="Verdana"/>
                <a:cs typeface="Verdana"/>
                <a:sym typeface="Verdana"/>
              </a:rPr>
              <a:t>ifferent cell types have different sensitivities and abilities to heal</a:t>
            </a:r>
            <a:endParaRPr lang="en" sz="2400" dirty="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Biological Effects of Ionizing Radiation</a:t>
            </a:r>
          </a:p>
        </p:txBody>
      </p:sp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spcBef>
                <a:spcPts val="800"/>
              </a:spcBef>
              <a:buClr>
                <a:schemeClr val="lt1"/>
              </a:buClr>
              <a:buSzPct val="100000"/>
              <a:buFont typeface="Verdana"/>
              <a:buChar char="●"/>
            </a:pPr>
            <a:r>
              <a:rPr lang="en" sz="3200" dirty="0">
                <a:latin typeface="Verdana"/>
                <a:ea typeface="Verdana"/>
                <a:cs typeface="Verdana"/>
                <a:sym typeface="Verdana"/>
              </a:rPr>
              <a:t>Genetic Damage:</a:t>
            </a:r>
          </a:p>
          <a:p>
            <a:pPr marL="914400" lvl="1" indent="-406400" rtl="0">
              <a:spcBef>
                <a:spcPts val="700"/>
              </a:spcBef>
              <a:buClr>
                <a:schemeClr val="lt1"/>
              </a:buClr>
              <a:buSzPct val="100000"/>
              <a:buFont typeface="Trebuchet MS"/>
              <a:buChar char="○"/>
            </a:pPr>
            <a:r>
              <a:rPr lang="en" sz="2800" dirty="0">
                <a:latin typeface="Verdana"/>
                <a:ea typeface="Verdana"/>
                <a:cs typeface="Verdana"/>
                <a:sym typeface="Verdana"/>
              </a:rPr>
              <a:t>Results from injury to the genes (DNA) of reproductive cells </a:t>
            </a:r>
          </a:p>
          <a:p>
            <a:pPr marL="914400" lvl="1" indent="-406400" rtl="0">
              <a:spcBef>
                <a:spcPts val="700"/>
              </a:spcBef>
              <a:buClr>
                <a:schemeClr val="lt1"/>
              </a:buClr>
              <a:buSzPct val="100000"/>
              <a:buFont typeface="Trebuchet MS"/>
              <a:buChar char="○"/>
            </a:pPr>
            <a:r>
              <a:rPr lang="en" sz="2800" dirty="0">
                <a:latin typeface="Verdana"/>
                <a:ea typeface="Verdana"/>
                <a:cs typeface="Verdana"/>
                <a:sym typeface="Verdana"/>
              </a:rPr>
              <a:t>These injuries do not show up until the damaged individual reproduces and the mutated genes create a </a:t>
            </a:r>
            <a:r>
              <a:rPr lang="en" sz="2800" dirty="0" smtClean="0">
                <a:latin typeface="Verdana"/>
                <a:ea typeface="Verdana"/>
                <a:cs typeface="Verdana"/>
                <a:sym typeface="Verdana"/>
              </a:rPr>
              <a:t>child</a:t>
            </a:r>
          </a:p>
          <a:p>
            <a:pPr marL="914400" lvl="1" indent="-406400" rtl="0">
              <a:spcBef>
                <a:spcPts val="700"/>
              </a:spcBef>
              <a:buClr>
                <a:schemeClr val="lt1"/>
              </a:buClr>
              <a:buSzPct val="100000"/>
              <a:buFont typeface="Trebuchet MS"/>
              <a:buChar char="○"/>
            </a:pPr>
            <a:r>
              <a:rPr lang="en-US" sz="2800" dirty="0" smtClean="0">
                <a:latin typeface="Verdana"/>
                <a:ea typeface="Verdana"/>
                <a:cs typeface="Verdana"/>
                <a:sym typeface="Verdana"/>
              </a:rPr>
              <a:t>G</a:t>
            </a:r>
            <a:r>
              <a:rPr lang="en" sz="2800" dirty="0" smtClean="0">
                <a:latin typeface="Verdana"/>
                <a:ea typeface="Verdana"/>
                <a:cs typeface="Verdana"/>
                <a:sym typeface="Verdana"/>
              </a:rPr>
              <a:t>ene mutations</a:t>
            </a:r>
            <a:endParaRPr lang="en" sz="2800" dirty="0">
              <a:latin typeface="Verdana"/>
              <a:ea typeface="Verdana"/>
              <a:cs typeface="Verdana"/>
              <a:sym typeface="Verdana"/>
            </a:endParaRPr>
          </a:p>
          <a:p>
            <a:endParaRPr lang="en" sz="2800" dirty="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Radiation Protection – Time</a:t>
            </a:r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90000"/>
              </a:lnSpc>
              <a:spcBef>
                <a:spcPts val="1900"/>
              </a:spcBef>
              <a:buClr>
                <a:srgbClr val="000000"/>
              </a:buClr>
              <a:buSzPct val="34375"/>
              <a:buFont typeface="Arial"/>
              <a:buNone/>
            </a:pPr>
            <a:r>
              <a:rPr lang="en" sz="3200" dirty="0">
                <a:latin typeface="Verdana"/>
                <a:ea typeface="Verdana"/>
                <a:cs typeface="Verdana"/>
                <a:sym typeface="Verdana"/>
              </a:rPr>
              <a:t>The dose of radiation a worker receives is directly proportional to the amount of time spent in a radiation field. </a:t>
            </a:r>
          </a:p>
          <a:p>
            <a:endParaRPr lang="en" sz="3200" dirty="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Radiation Protection-Distance</a:t>
            </a:r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80000"/>
              </a:lnSpc>
              <a:spcBef>
                <a:spcPts val="1400"/>
              </a:spcBef>
              <a:buClr>
                <a:srgbClr val="000000"/>
              </a:buClr>
              <a:buSzPct val="45833"/>
              <a:buFont typeface="Arial"/>
              <a:buNone/>
            </a:pPr>
            <a:r>
              <a:rPr lang="en" sz="2400" dirty="0" smtClean="0">
                <a:latin typeface="Verdana"/>
                <a:ea typeface="Verdana"/>
                <a:cs typeface="Verdana"/>
                <a:sym typeface="Verdana"/>
              </a:rPr>
              <a:t>	Radiation </a:t>
            </a:r>
            <a:r>
              <a:rPr lang="en" sz="2400" dirty="0">
                <a:latin typeface="Verdana"/>
                <a:ea typeface="Verdana"/>
                <a:cs typeface="Verdana"/>
                <a:sym typeface="Verdana"/>
              </a:rPr>
              <a:t>exposure decreases rapidly as </a:t>
            </a:r>
            <a:r>
              <a:rPr lang="en" sz="2400" dirty="0" smtClean="0">
                <a:latin typeface="Verdana"/>
                <a:ea typeface="Verdana"/>
                <a:cs typeface="Verdana"/>
                <a:sym typeface="Verdana"/>
              </a:rPr>
              <a:t>the distance </a:t>
            </a:r>
            <a:r>
              <a:rPr lang="en" sz="2400" dirty="0">
                <a:latin typeface="Verdana"/>
                <a:ea typeface="Verdana"/>
                <a:cs typeface="Verdana"/>
                <a:sym typeface="Verdana"/>
              </a:rPr>
              <a:t>between the worker and the X-ray device increases. The decrease in exposure from a point source, such as an X-ray tube, can be calculated by using the inverse square law.</a:t>
            </a:r>
          </a:p>
          <a:p>
            <a:endParaRPr lang="en" sz="2400" dirty="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tx1"/>
                </a:solidFill>
              </a:rPr>
              <a:t>Inverse Square Law</a:t>
            </a:r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2400" dirty="0">
                <a:latin typeface="Verdana"/>
                <a:ea typeface="Verdana"/>
                <a:cs typeface="Verdana"/>
                <a:sym typeface="Verdana"/>
              </a:rPr>
              <a:t>This law states that the amount of radiation at a given distance from a point source varies inversely with the square of the distance..   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endParaRPr dirty="0"/>
          </a:p>
        </p:txBody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chemeClr val="lt1"/>
              </a:buClr>
              <a:buSzPct val="100000"/>
              <a:buFont typeface="Trebuchet MS"/>
              <a:buChar char="●"/>
            </a:pPr>
            <a:r>
              <a:rPr lang="en" sz="2400" dirty="0">
                <a:latin typeface="Verdana"/>
                <a:ea typeface="Verdana"/>
                <a:cs typeface="Verdana"/>
                <a:sym typeface="Verdana"/>
              </a:rPr>
              <a:t>twice the distance from an x-ray tube will reduce the dose to one-fourth of its original value (1/2x2)</a:t>
            </a:r>
          </a:p>
          <a:p>
            <a:pPr marL="457200" lvl="0" indent="-381000" rtl="0">
              <a:buClr>
                <a:srgbClr val="FFFFFF"/>
              </a:buClr>
              <a:buSzPct val="100000"/>
              <a:buFont typeface="Verdana"/>
              <a:buChar char="●"/>
            </a:pPr>
            <a:r>
              <a:rPr lang="en" sz="2400" dirty="0">
                <a:latin typeface="Verdana"/>
                <a:ea typeface="Verdana"/>
                <a:cs typeface="Verdana"/>
                <a:sym typeface="Verdana"/>
              </a:rPr>
              <a:t>increasing the distance by a factor of three will reduce the dose to one-ninth of its original value (1/3x3)</a:t>
            </a:r>
          </a:p>
          <a:p>
            <a:pPr marL="457200" lvl="0" indent="-381000">
              <a:buClr>
                <a:srgbClr val="FFFFFF"/>
              </a:buClr>
              <a:buSzPct val="100000"/>
              <a:buFont typeface="Verdana"/>
              <a:buChar char="●"/>
            </a:pPr>
            <a:r>
              <a:rPr lang="en" sz="2400" dirty="0">
                <a:latin typeface="Verdana"/>
                <a:ea typeface="Verdana"/>
                <a:cs typeface="Verdana"/>
                <a:sym typeface="Verdana"/>
              </a:rPr>
              <a:t>IF you go 10 xs as far away you decrease your dose becomes 1/100th of its original value (1/10x10) </a:t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tx1"/>
                </a:solidFill>
              </a:rPr>
              <a:t>Inverse Square Law</a:t>
            </a:r>
          </a:p>
        </p:txBody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Clr>
                <a:srgbClr val="000000"/>
              </a:buClr>
              <a:buSzPct val="45833"/>
              <a:buFont typeface="Arial"/>
              <a:buNone/>
            </a:pPr>
            <a:r>
              <a:rPr lang="en" sz="2400" dirty="0">
                <a:latin typeface="Verdana"/>
                <a:ea typeface="Verdana"/>
                <a:cs typeface="Verdana"/>
                <a:sym typeface="Verdana"/>
              </a:rPr>
              <a:t>Maintaining a safe distance, therefore, represents one the simplest and most effective methods for reducing radiation exposure.</a:t>
            </a:r>
          </a:p>
          <a:p>
            <a:endParaRPr lang="en" sz="2400" dirty="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Radiation Protection - Shielding</a:t>
            </a:r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90000"/>
              </a:lnSpc>
              <a:spcBef>
                <a:spcPts val="1400"/>
              </a:spcBef>
              <a:buNone/>
            </a:pPr>
            <a:r>
              <a:rPr lang="en" sz="2400" dirty="0">
                <a:latin typeface="Verdana"/>
                <a:ea typeface="Verdana"/>
                <a:cs typeface="Verdana"/>
                <a:sym typeface="Verdana"/>
              </a:rPr>
              <a:t>Radiation exposure to personnel can also be reduced by placing an attenuating material between a worker and the x-ray tube. Thus, substances such as </a:t>
            </a:r>
            <a:r>
              <a:rPr lang="en" sz="2400" b="1" dirty="0">
                <a:latin typeface="Verdana"/>
                <a:ea typeface="Verdana"/>
                <a:cs typeface="Verdana"/>
                <a:sym typeface="Verdana"/>
              </a:rPr>
              <a:t>lead</a:t>
            </a:r>
            <a:r>
              <a:rPr lang="en" sz="2400" dirty="0">
                <a:latin typeface="Verdana"/>
                <a:ea typeface="Verdana"/>
                <a:cs typeface="Verdana"/>
                <a:sym typeface="Verdana"/>
              </a:rPr>
              <a:t>, that are very dense and have a high atomic number, are very practical shielding materials because of the abundance of atoms and electrons that can interact with the x-ray photon. Shielding is often incorporated into the equipment, such as the metal lining surrounding the x-ray tube. It may also consist of permanent barriers such as concrete and lead walls, leaded glass, and plastic movable screens.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Protective Apparel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Perform visual inspections</a:t>
            </a:r>
            <a:endParaRPr lang="en-US" dirty="0"/>
          </a:p>
          <a:p>
            <a:r>
              <a:rPr lang="en-US" dirty="0" smtClean="0"/>
              <a:t>Perform radiographic inspections</a:t>
            </a:r>
          </a:p>
          <a:p>
            <a:pPr lvl="1"/>
            <a:r>
              <a:rPr lang="en-US" dirty="0" smtClean="0"/>
              <a:t>AAHA requires</a:t>
            </a:r>
          </a:p>
          <a:p>
            <a:r>
              <a:rPr lang="en-US" dirty="0" smtClean="0"/>
              <a:t>Store apparel correctly</a:t>
            </a:r>
          </a:p>
          <a:p>
            <a:pPr lvl="1"/>
            <a:r>
              <a:rPr lang="en-US" dirty="0" smtClean="0"/>
              <a:t>Hang up don’t fold</a:t>
            </a:r>
          </a:p>
        </p:txBody>
      </p:sp>
    </p:spTree>
    <p:extLst>
      <p:ext uri="{BB962C8B-B14F-4D97-AF65-F5344CB8AC3E}">
        <p14:creationId xmlns:p14="http://schemas.microsoft.com/office/powerpoint/2010/main" val="30560110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-US" sz="4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lang="en" sz="40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ow Much is Too Much?</a:t>
            </a:r>
            <a:endParaRPr lang="en" sz="40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800"/>
              </a:spcBef>
              <a:buClr>
                <a:schemeClr val="lt1"/>
              </a:buClr>
              <a:buSzPct val="93750"/>
              <a:buFont typeface="Trebuchet MS"/>
              <a:buChar char="●"/>
            </a:pPr>
            <a:r>
              <a:rPr lang="en" sz="3200" dirty="0" smtClean="0">
                <a:latin typeface="Verdana"/>
                <a:ea typeface="Verdana"/>
                <a:cs typeface="Verdana"/>
                <a:sym typeface="Verdana"/>
              </a:rPr>
              <a:t>Maximum Permissable Dose (MPD)</a:t>
            </a:r>
          </a:p>
          <a:p>
            <a:pPr marL="857250" lvl="1" indent="-419100">
              <a:spcBef>
                <a:spcPts val="800"/>
              </a:spcBef>
              <a:buSzPct val="93750"/>
              <a:buFont typeface="Trebuchet MS"/>
              <a:buChar char="●"/>
            </a:pPr>
            <a:r>
              <a:rPr lang="en" sz="2600" dirty="0" smtClean="0">
                <a:latin typeface="Verdana"/>
                <a:ea typeface="Verdana"/>
                <a:cs typeface="Verdana"/>
                <a:sym typeface="Verdana"/>
              </a:rPr>
              <a:t>An </a:t>
            </a:r>
            <a:r>
              <a:rPr lang="en" sz="2600" dirty="0">
                <a:latin typeface="Verdana"/>
                <a:ea typeface="Verdana"/>
                <a:cs typeface="Verdana"/>
                <a:sym typeface="Verdana"/>
              </a:rPr>
              <a:t>amount of irradiation that does not involve a risk to the health of radiation workers so great that it significantly influences future generations or the individuals occupationally exposed</a:t>
            </a:r>
          </a:p>
          <a:p>
            <a:endParaRPr lang="en" sz="3200" dirty="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RADIATION ORIGINS</a:t>
            </a:r>
            <a:endParaRPr lang="en-US" sz="4400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Manmade</a:t>
            </a:r>
          </a:p>
          <a:p>
            <a:pPr lvl="1"/>
            <a:r>
              <a:rPr lang="en-US" dirty="0" smtClean="0"/>
              <a:t>We make it</a:t>
            </a:r>
          </a:p>
          <a:p>
            <a:pPr lvl="1"/>
            <a:r>
              <a:rPr lang="en-US" dirty="0" smtClean="0"/>
              <a:t>Products contain radioactive material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Air travel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Nuclear weapons, power</a:t>
            </a:r>
          </a:p>
          <a:p>
            <a:pPr lvl="1"/>
            <a:r>
              <a:rPr lang="en-US" dirty="0" smtClean="0"/>
              <a:t>Medical</a:t>
            </a:r>
          </a:p>
          <a:p>
            <a:pPr lvl="2"/>
            <a:r>
              <a:rPr lang="en-US" dirty="0" smtClean="0"/>
              <a:t>Most of manmade comes from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2132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Maximum Permissible Dose (MPD)</a:t>
            </a:r>
          </a:p>
        </p:txBody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SzPct val="93750"/>
              <a:buFont typeface="Trebuchet MS"/>
              <a:buChar char="●"/>
            </a:pPr>
            <a:r>
              <a:rPr lang="en" sz="3200" dirty="0">
                <a:latin typeface="Verdana"/>
                <a:ea typeface="Verdana"/>
                <a:cs typeface="Verdana"/>
                <a:sym typeface="Verdana"/>
              </a:rPr>
              <a:t>Occupationally exposed individuals older than 18, can receive up to 0.05 </a:t>
            </a:r>
            <a:r>
              <a:rPr lang="en" sz="3200" dirty="0" smtClean="0">
                <a:latin typeface="Verdana"/>
                <a:ea typeface="Verdana"/>
                <a:cs typeface="Verdana"/>
                <a:sym typeface="Verdana"/>
              </a:rPr>
              <a:t>Sv = 5 rems/year</a:t>
            </a:r>
            <a:r>
              <a:rPr lang="en" sz="3200" dirty="0"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L="457200" lvl="0" indent="-419100" rtl="0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SzPct val="93750"/>
              <a:buFont typeface="Trebuchet MS"/>
              <a:buChar char="●"/>
            </a:pPr>
            <a:r>
              <a:rPr lang="en" sz="3200" dirty="0">
                <a:latin typeface="Verdana"/>
                <a:ea typeface="Verdana"/>
                <a:cs typeface="Verdana"/>
                <a:sym typeface="Verdana"/>
              </a:rPr>
              <a:t>Non-occupationally exposed persons can receive </a:t>
            </a:r>
            <a:r>
              <a:rPr lang="en" sz="3200" dirty="0" smtClean="0">
                <a:latin typeface="Verdana"/>
                <a:ea typeface="Verdana"/>
                <a:cs typeface="Verdana"/>
                <a:sym typeface="Verdana"/>
              </a:rPr>
              <a:t>0.001 Sv = 0.1 rem/year</a:t>
            </a:r>
            <a:r>
              <a:rPr lang="en" sz="3200" dirty="0"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lvl="0" rtl="0">
              <a:lnSpc>
                <a:spcPct val="90000"/>
              </a:lnSpc>
              <a:spcBef>
                <a:spcPts val="800"/>
              </a:spcBef>
              <a:buNone/>
            </a:pPr>
            <a:r>
              <a:rPr lang="en" sz="3200" dirty="0">
                <a:latin typeface="Verdana"/>
                <a:ea typeface="Verdana"/>
                <a:cs typeface="Verdana"/>
                <a:sym typeface="Verdana"/>
              </a:rPr>
              <a:t>***No person under 18 may enter a radiographic suite unless ordered by a medical doctor</a:t>
            </a:r>
          </a:p>
          <a:p>
            <a:endParaRPr lang="en" sz="3200" dirty="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Personnel Monitoring Devices</a:t>
            </a:r>
          </a:p>
        </p:txBody>
      </p:sp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SzPct val="100000"/>
              <a:buFont typeface="Verdana"/>
              <a:buChar char="●"/>
            </a:pPr>
            <a:r>
              <a:rPr lang="en" dirty="0">
                <a:latin typeface="Verdana"/>
                <a:ea typeface="Verdana"/>
                <a:cs typeface="Verdana"/>
                <a:sym typeface="Verdana"/>
              </a:rPr>
              <a:t>Dosimeters should be worn by personnel at all times during radiographic procedures</a:t>
            </a:r>
          </a:p>
          <a:p>
            <a:endParaRPr lang="en" dirty="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sz="4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Personnel Monitoring Devices</a:t>
            </a:r>
          </a:p>
        </p:txBody>
      </p:sp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SzPct val="100000"/>
              <a:buFont typeface="Verdana"/>
              <a:buChar char="●"/>
            </a:pPr>
            <a:r>
              <a:rPr lang="en" dirty="0">
                <a:latin typeface="Verdana"/>
                <a:ea typeface="Verdana"/>
                <a:cs typeface="Verdana"/>
                <a:sym typeface="Verdana"/>
              </a:rPr>
              <a:t>Types:</a:t>
            </a:r>
          </a:p>
          <a:p>
            <a:pPr marL="914400" lvl="1" indent="-381000" rtl="0">
              <a:lnSpc>
                <a:spcPct val="90000"/>
              </a:lnSpc>
              <a:spcBef>
                <a:spcPts val="700"/>
              </a:spcBef>
              <a:buClr>
                <a:schemeClr val="lt1"/>
              </a:buClr>
              <a:buSzPct val="100000"/>
              <a:buFont typeface="Trebuchet MS"/>
              <a:buChar char="○"/>
            </a:pPr>
            <a:r>
              <a:rPr lang="en" sz="2400" b="1" dirty="0">
                <a:latin typeface="Verdana"/>
                <a:ea typeface="Verdana"/>
                <a:cs typeface="Verdana"/>
                <a:sym typeface="Verdana"/>
              </a:rPr>
              <a:t>Film Badge</a:t>
            </a:r>
            <a:r>
              <a:rPr lang="en" sz="2400" dirty="0">
                <a:latin typeface="Verdana"/>
                <a:ea typeface="Verdana"/>
                <a:cs typeface="Verdana"/>
                <a:sym typeface="Verdana"/>
              </a:rPr>
              <a:t>- piece of film inside that is developed</a:t>
            </a:r>
          </a:p>
          <a:p>
            <a:pPr marL="914400" lvl="1" indent="-406400" rtl="0">
              <a:lnSpc>
                <a:spcPct val="90000"/>
              </a:lnSpc>
              <a:spcBef>
                <a:spcPts val="700"/>
              </a:spcBef>
              <a:buClr>
                <a:schemeClr val="lt1"/>
              </a:buClr>
              <a:buSzPct val="116666"/>
              <a:buFont typeface="Verdana"/>
              <a:buChar char="○"/>
            </a:pPr>
            <a:r>
              <a:rPr lang="en" sz="2400" b="1" dirty="0" smtClean="0">
                <a:latin typeface="Verdana"/>
                <a:ea typeface="Verdana"/>
                <a:cs typeface="Verdana"/>
                <a:sym typeface="Verdana"/>
              </a:rPr>
              <a:t>Thermoluminescent </a:t>
            </a:r>
            <a:r>
              <a:rPr lang="en" sz="2400" b="1" dirty="0">
                <a:latin typeface="Verdana"/>
                <a:ea typeface="Verdana"/>
                <a:cs typeface="Verdana"/>
                <a:sym typeface="Verdana"/>
              </a:rPr>
              <a:t>dosimeter (</a:t>
            </a:r>
            <a:r>
              <a:rPr lang="en" sz="2400" b="1" dirty="0" smtClean="0">
                <a:latin typeface="Verdana"/>
                <a:ea typeface="Verdana"/>
                <a:cs typeface="Verdana"/>
                <a:sym typeface="Verdana"/>
              </a:rPr>
              <a:t>TLD</a:t>
            </a:r>
            <a:r>
              <a:rPr lang="en" sz="2800" b="1" dirty="0" smtClean="0">
                <a:latin typeface="Verdana"/>
                <a:ea typeface="Verdana"/>
                <a:cs typeface="Verdana"/>
                <a:sym typeface="Verdana"/>
              </a:rPr>
              <a:t>)</a:t>
            </a:r>
          </a:p>
          <a:p>
            <a:pPr marL="1314450" lvl="2" indent="-406400">
              <a:lnSpc>
                <a:spcPct val="90000"/>
              </a:lnSpc>
              <a:spcBef>
                <a:spcPts val="700"/>
              </a:spcBef>
              <a:buSzPct val="116666"/>
              <a:buFont typeface="Verdana"/>
              <a:buChar char="○"/>
            </a:pPr>
            <a:r>
              <a:rPr lang="en" dirty="0" smtClean="0">
                <a:latin typeface="Verdana"/>
                <a:ea typeface="Verdana"/>
                <a:cs typeface="Verdana"/>
                <a:sym typeface="Verdana"/>
              </a:rPr>
              <a:t>crystals </a:t>
            </a:r>
            <a:r>
              <a:rPr lang="en" dirty="0">
                <a:latin typeface="Verdana"/>
                <a:ea typeface="Verdana"/>
                <a:cs typeface="Verdana"/>
                <a:sym typeface="Verdana"/>
              </a:rPr>
              <a:t>absorb radiation when heated emit light , more light = more </a:t>
            </a:r>
            <a:r>
              <a:rPr lang="en" dirty="0" smtClean="0">
                <a:latin typeface="Verdana"/>
                <a:ea typeface="Verdana"/>
                <a:cs typeface="Verdana"/>
                <a:sym typeface="Verdana"/>
              </a:rPr>
              <a:t>radiation</a:t>
            </a:r>
          </a:p>
          <a:p>
            <a:pPr marL="914400" lvl="1" indent="-406400" rtl="0">
              <a:lnSpc>
                <a:spcPct val="90000"/>
              </a:lnSpc>
              <a:spcBef>
                <a:spcPts val="700"/>
              </a:spcBef>
              <a:buClr>
                <a:schemeClr val="lt1"/>
              </a:buClr>
              <a:buSzPct val="116666"/>
              <a:buFont typeface="Verdana"/>
              <a:buChar char="○"/>
            </a:pPr>
            <a:r>
              <a:rPr lang="en" b="1" dirty="0" smtClean="0">
                <a:latin typeface="Verdana"/>
                <a:ea typeface="Verdana"/>
                <a:cs typeface="Verdana"/>
                <a:sym typeface="Verdana"/>
              </a:rPr>
              <a:t>Optically stimulated luminescence</a:t>
            </a:r>
          </a:p>
          <a:p>
            <a:pPr marL="914400" lvl="1" indent="-406400">
              <a:lnSpc>
                <a:spcPct val="90000"/>
              </a:lnSpc>
              <a:spcBef>
                <a:spcPts val="700"/>
              </a:spcBef>
              <a:buSzPct val="116666"/>
              <a:buFont typeface="Verdana"/>
              <a:buChar char="○"/>
            </a:pPr>
            <a:r>
              <a:rPr lang="en-US" b="1" dirty="0">
                <a:latin typeface="Verdana"/>
                <a:ea typeface="Verdana"/>
                <a:cs typeface="Verdana"/>
                <a:sym typeface="Verdana"/>
              </a:rPr>
              <a:t>Pocket ionization chamber</a:t>
            </a:r>
          </a:p>
          <a:p>
            <a:pPr marL="1314450" lvl="2" indent="-406400">
              <a:lnSpc>
                <a:spcPct val="90000"/>
              </a:lnSpc>
              <a:spcBef>
                <a:spcPts val="700"/>
              </a:spcBef>
              <a:buSzPct val="116666"/>
              <a:buFont typeface="Verdana"/>
              <a:buChar char="○"/>
            </a:pPr>
            <a:r>
              <a:rPr lang="en-US" dirty="0">
                <a:latin typeface="Verdana"/>
                <a:ea typeface="Verdana"/>
                <a:cs typeface="Verdana"/>
                <a:sym typeface="Verdana"/>
              </a:rPr>
              <a:t>most complex </a:t>
            </a:r>
          </a:p>
          <a:p>
            <a:pPr marL="1314450" lvl="2" indent="-406400">
              <a:lnSpc>
                <a:spcPct val="90000"/>
              </a:lnSpc>
              <a:spcBef>
                <a:spcPts val="700"/>
              </a:spcBef>
              <a:buSzPct val="116666"/>
              <a:buFont typeface="Verdana"/>
              <a:buChar char="○"/>
            </a:pPr>
            <a:r>
              <a:rPr lang="en-US" dirty="0">
                <a:latin typeface="Verdana"/>
                <a:ea typeface="Verdana"/>
                <a:cs typeface="Verdana"/>
                <a:sym typeface="Verdana"/>
              </a:rPr>
              <a:t>read after each procedure</a:t>
            </a:r>
          </a:p>
          <a:p>
            <a:pPr marL="914400" lvl="1" indent="-406400" rtl="0">
              <a:lnSpc>
                <a:spcPct val="90000"/>
              </a:lnSpc>
              <a:spcBef>
                <a:spcPts val="700"/>
              </a:spcBef>
              <a:buClr>
                <a:schemeClr val="lt1"/>
              </a:buClr>
              <a:buSzPct val="116666"/>
              <a:buFont typeface="Verdana"/>
              <a:buChar char="○"/>
            </a:pPr>
            <a:endParaRPr lang="en" sz="2400" dirty="0">
              <a:latin typeface="Verdana"/>
              <a:ea typeface="Verdana"/>
              <a:cs typeface="Verdana"/>
              <a:sym typeface="Verdana"/>
            </a:endParaRPr>
          </a:p>
          <a:p>
            <a:endParaRPr lang="en" sz="2400" dirty="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Personnel Monitoring Devices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Wear badge up around head/neck area</a:t>
            </a:r>
          </a:p>
          <a:p>
            <a:r>
              <a:rPr lang="en-US" dirty="0" smtClean="0"/>
              <a:t>Care</a:t>
            </a:r>
          </a:p>
        </p:txBody>
      </p:sp>
    </p:spTree>
    <p:extLst>
      <p:ext uri="{BB962C8B-B14F-4D97-AF65-F5344CB8AC3E}">
        <p14:creationId xmlns:p14="http://schemas.microsoft.com/office/powerpoint/2010/main" val="9868091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Limiting your Exposure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ALARA</a:t>
            </a:r>
          </a:p>
          <a:p>
            <a:r>
              <a:rPr lang="en-US" dirty="0" smtClean="0"/>
              <a:t>Time</a:t>
            </a:r>
          </a:p>
          <a:p>
            <a:r>
              <a:rPr lang="en-US" dirty="0" smtClean="0"/>
              <a:t>Distance</a:t>
            </a:r>
          </a:p>
          <a:p>
            <a:r>
              <a:rPr lang="en-US" dirty="0" smtClean="0"/>
              <a:t>Shielding</a:t>
            </a:r>
          </a:p>
          <a:p>
            <a:r>
              <a:rPr lang="en-US" dirty="0" smtClean="0"/>
              <a:t>Take care of PPD and badges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3613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Limiting your Exposure</a:t>
            </a:r>
          </a:p>
        </p:txBody>
      </p:sp>
      <p:sp>
        <p:nvSpPr>
          <p:cNvPr id="286" name="Shape 28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spcBef>
                <a:spcPts val="800"/>
              </a:spcBef>
              <a:buClr>
                <a:schemeClr val="lt1"/>
              </a:buClr>
              <a:buSzPct val="100000"/>
              <a:buFont typeface="Verdana"/>
              <a:buChar char="●"/>
            </a:pPr>
            <a:r>
              <a:rPr lang="en" sz="3200" dirty="0">
                <a:latin typeface="Verdana"/>
                <a:ea typeface="Verdana"/>
                <a:cs typeface="Verdana"/>
                <a:sym typeface="Verdana"/>
              </a:rPr>
              <a:t>Radiation Safety Rules</a:t>
            </a:r>
          </a:p>
          <a:p>
            <a:pPr marL="914400" lvl="1" indent="-406400" rtl="0">
              <a:spcBef>
                <a:spcPts val="700"/>
              </a:spcBef>
              <a:buClr>
                <a:schemeClr val="lt1"/>
              </a:buClr>
              <a:buSzPct val="100000"/>
              <a:buFont typeface="Trebuchet MS"/>
              <a:buChar char="○"/>
            </a:pPr>
            <a:r>
              <a:rPr lang="en" sz="2800" dirty="0">
                <a:latin typeface="Verdana"/>
                <a:ea typeface="Verdana"/>
                <a:cs typeface="Verdana"/>
                <a:sym typeface="Verdana"/>
              </a:rPr>
              <a:t>Remove all unnecessary personnel from the radiographic suite</a:t>
            </a:r>
          </a:p>
          <a:p>
            <a:pPr marL="914400" lvl="1" indent="-406400" rtl="0">
              <a:spcBef>
                <a:spcPts val="700"/>
              </a:spcBef>
              <a:buClr>
                <a:schemeClr val="lt1"/>
              </a:buClr>
              <a:buSzPct val="100000"/>
              <a:buFont typeface="Trebuchet MS"/>
              <a:buChar char="○"/>
            </a:pPr>
            <a:r>
              <a:rPr lang="en" sz="2800" dirty="0">
                <a:latin typeface="Verdana"/>
                <a:ea typeface="Verdana"/>
                <a:cs typeface="Verdana"/>
                <a:sym typeface="Verdana"/>
              </a:rPr>
              <a:t>Never permit persons under the age of 18 or pregnant women in the radiographic suite when in use</a:t>
            </a:r>
          </a:p>
          <a:p>
            <a:pPr marL="914400" lvl="1" indent="-406400" rtl="0">
              <a:spcBef>
                <a:spcPts val="700"/>
              </a:spcBef>
              <a:buClr>
                <a:schemeClr val="lt1"/>
              </a:buClr>
              <a:buSzPct val="100000"/>
              <a:buFont typeface="Trebuchet MS"/>
              <a:buChar char="○"/>
            </a:pPr>
            <a:r>
              <a:rPr lang="en" sz="2800" dirty="0">
                <a:latin typeface="Verdana"/>
                <a:ea typeface="Verdana"/>
                <a:cs typeface="Verdana"/>
                <a:sym typeface="Verdana"/>
              </a:rPr>
              <a:t>Rotate personnel who assist in radiographic procedures to minimize exposure</a:t>
            </a:r>
          </a:p>
        </p:txBody>
      </p:sp>
    </p:spTree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Limiting your Exposure</a:t>
            </a:r>
          </a:p>
        </p:txBody>
      </p:sp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lnSpc>
                <a:spcPct val="80000"/>
              </a:lnSpc>
              <a:spcBef>
                <a:spcPts val="700"/>
              </a:spcBef>
              <a:buClr>
                <a:schemeClr val="lt1"/>
              </a:buClr>
              <a:buSzPct val="100000"/>
              <a:buFont typeface="Verdana"/>
              <a:buChar char="●"/>
            </a:pPr>
            <a:r>
              <a:rPr lang="en" sz="2800" dirty="0">
                <a:latin typeface="Verdana"/>
                <a:ea typeface="Verdana"/>
                <a:cs typeface="Verdana"/>
                <a:sym typeface="Verdana"/>
              </a:rPr>
              <a:t>Radiation Safety Rules</a:t>
            </a:r>
          </a:p>
          <a:p>
            <a:pPr marL="914400" lvl="1" indent="-381000" rtl="0">
              <a:lnSpc>
                <a:spcPct val="80000"/>
              </a:lnSpc>
              <a:buClr>
                <a:schemeClr val="lt1"/>
              </a:buClr>
              <a:buSzPct val="100000"/>
              <a:buFont typeface="Trebuchet MS"/>
              <a:buChar char="○"/>
            </a:pPr>
            <a:r>
              <a:rPr lang="en" sz="2400" dirty="0">
                <a:latin typeface="Verdana"/>
                <a:ea typeface="Verdana"/>
                <a:cs typeface="Verdana"/>
                <a:sym typeface="Verdana"/>
              </a:rPr>
              <a:t>Use mechanical restraints whenever possible</a:t>
            </a:r>
          </a:p>
          <a:p>
            <a:pPr marL="914400" lvl="1" indent="-381000" rtl="0">
              <a:lnSpc>
                <a:spcPct val="80000"/>
              </a:lnSpc>
              <a:buClr>
                <a:schemeClr val="lt1"/>
              </a:buClr>
              <a:buSzPct val="100000"/>
              <a:buFont typeface="Trebuchet MS"/>
              <a:buChar char="○"/>
            </a:pPr>
            <a:r>
              <a:rPr lang="en" sz="2400" dirty="0">
                <a:latin typeface="Verdana"/>
                <a:ea typeface="Verdana"/>
                <a:cs typeface="Verdana"/>
                <a:sym typeface="Verdana"/>
              </a:rPr>
              <a:t>Use chemical restraint whenever possible</a:t>
            </a:r>
          </a:p>
          <a:p>
            <a:pPr marL="914400" lvl="1" indent="-381000" rtl="0">
              <a:lnSpc>
                <a:spcPct val="80000"/>
              </a:lnSpc>
              <a:buClr>
                <a:schemeClr val="lt1"/>
              </a:buClr>
              <a:buSzPct val="100000"/>
              <a:buFont typeface="Trebuchet MS"/>
              <a:buChar char="○"/>
            </a:pPr>
            <a:r>
              <a:rPr lang="en" sz="2400" dirty="0">
                <a:latin typeface="Verdana"/>
                <a:ea typeface="Verdana"/>
                <a:cs typeface="Verdana"/>
                <a:sym typeface="Verdana"/>
              </a:rPr>
              <a:t>Always wear protective apparel</a:t>
            </a:r>
          </a:p>
          <a:p>
            <a:pPr marL="914400" lvl="1" indent="-381000" rtl="0">
              <a:lnSpc>
                <a:spcPct val="80000"/>
              </a:lnSpc>
              <a:buClr>
                <a:schemeClr val="lt1"/>
              </a:buClr>
              <a:buSzPct val="100000"/>
              <a:buFont typeface="Trebuchet MS"/>
              <a:buChar char="○"/>
            </a:pPr>
            <a:r>
              <a:rPr lang="en" sz="2400" dirty="0">
                <a:latin typeface="Verdana"/>
                <a:ea typeface="Verdana"/>
                <a:cs typeface="Verdana"/>
                <a:sym typeface="Verdana"/>
              </a:rPr>
              <a:t>Wear film badges near the collar outside the lead apron to monitor radiation exposure to the thyroid gland, face, and eyes</a:t>
            </a:r>
          </a:p>
          <a:p>
            <a:pPr marL="914400" lvl="1" indent="-381000" rtl="0">
              <a:lnSpc>
                <a:spcPct val="80000"/>
              </a:lnSpc>
              <a:buClr>
                <a:schemeClr val="lt1"/>
              </a:buClr>
              <a:buSzPct val="100000"/>
              <a:buFont typeface="Trebuchet MS"/>
              <a:buChar char="○"/>
            </a:pPr>
            <a:r>
              <a:rPr lang="en" sz="2400" dirty="0">
                <a:latin typeface="Verdana"/>
                <a:ea typeface="Verdana"/>
                <a:cs typeface="Verdana"/>
                <a:sym typeface="Verdana"/>
              </a:rPr>
              <a:t>Plan the radiographic procedure carefully to avoid the need for retakes</a:t>
            </a:r>
          </a:p>
          <a:p>
            <a:pPr marL="914400" lvl="1" indent="-381000" rtl="0">
              <a:lnSpc>
                <a:spcPct val="80000"/>
              </a:lnSpc>
              <a:buClr>
                <a:schemeClr val="lt1"/>
              </a:buClr>
              <a:buSzPct val="100000"/>
              <a:buFont typeface="Trebuchet MS"/>
              <a:buChar char="○"/>
            </a:pPr>
            <a:r>
              <a:rPr lang="en" sz="2400" dirty="0">
                <a:latin typeface="Verdana"/>
                <a:ea typeface="Verdana"/>
                <a:cs typeface="Verdana"/>
                <a:sym typeface="Verdana"/>
              </a:rPr>
              <a:t>Maintain darkroom chemicals in good operating condition</a:t>
            </a:r>
          </a:p>
          <a:p>
            <a:pPr marL="914400" lvl="1" indent="-381000" rtl="0">
              <a:lnSpc>
                <a:spcPct val="80000"/>
              </a:lnSpc>
              <a:buClr>
                <a:schemeClr val="lt1"/>
              </a:buClr>
              <a:buSzPct val="100000"/>
              <a:buFont typeface="Trebuchet MS"/>
              <a:buChar char="○"/>
            </a:pPr>
            <a:r>
              <a:rPr lang="en" sz="2400" dirty="0">
                <a:latin typeface="Verdana"/>
                <a:ea typeface="Verdana"/>
                <a:cs typeface="Verdana"/>
                <a:sym typeface="Verdana"/>
              </a:rPr>
              <a:t>Have the x-ray machine calibrated annually by a qualified expert</a:t>
            </a:r>
          </a:p>
        </p:txBody>
      </p:sp>
    </p:spTree>
  </p:cSld>
  <p:clrMapOvr>
    <a:masterClrMapping/>
  </p:clrMapOvr>
  <p:transition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Limiting your Exposure</a:t>
            </a:r>
          </a:p>
        </p:txBody>
      </p:sp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spcBef>
                <a:spcPts val="800"/>
              </a:spcBef>
              <a:buClr>
                <a:schemeClr val="lt1"/>
              </a:buClr>
              <a:buSzPct val="100000"/>
              <a:buFont typeface="Verdana"/>
              <a:buChar char="●"/>
            </a:pPr>
            <a:r>
              <a:rPr lang="en" sz="3200" dirty="0">
                <a:latin typeface="Verdana"/>
                <a:ea typeface="Verdana"/>
                <a:cs typeface="Verdana"/>
                <a:sym typeface="Verdana"/>
              </a:rPr>
              <a:t>Radiation Safety Rules</a:t>
            </a:r>
          </a:p>
          <a:p>
            <a:pPr marL="914400" lvl="1" indent="-406400" rtl="0">
              <a:spcBef>
                <a:spcPts val="700"/>
              </a:spcBef>
              <a:buClr>
                <a:schemeClr val="lt1"/>
              </a:buClr>
              <a:buSzPct val="100000"/>
              <a:buFont typeface="Trebuchet MS"/>
              <a:buChar char="○"/>
            </a:pPr>
            <a:r>
              <a:rPr lang="en" sz="2800" dirty="0">
                <a:latin typeface="Verdana"/>
                <a:ea typeface="Verdana"/>
                <a:cs typeface="Verdana"/>
                <a:sym typeface="Verdana"/>
              </a:rPr>
              <a:t>Have an adequate technique chart</a:t>
            </a:r>
          </a:p>
          <a:p>
            <a:pPr marL="914400" lvl="1" indent="-406400" rtl="0">
              <a:spcBef>
                <a:spcPts val="700"/>
              </a:spcBef>
              <a:buClr>
                <a:schemeClr val="lt1"/>
              </a:buClr>
              <a:buSzPct val="100000"/>
              <a:buFont typeface="Trebuchet MS"/>
              <a:buChar char="○"/>
            </a:pPr>
            <a:r>
              <a:rPr lang="en" sz="2800" dirty="0">
                <a:latin typeface="Verdana"/>
                <a:ea typeface="Verdana"/>
                <a:cs typeface="Verdana"/>
                <a:sym typeface="Verdana"/>
              </a:rPr>
              <a:t>Use positioning aids</a:t>
            </a:r>
          </a:p>
          <a:p>
            <a:pPr marL="914400" lvl="1" indent="-406400" rtl="0">
              <a:spcBef>
                <a:spcPts val="700"/>
              </a:spcBef>
              <a:buClr>
                <a:schemeClr val="lt1"/>
              </a:buClr>
              <a:buSzPct val="100000"/>
              <a:buFont typeface="Trebuchet MS"/>
              <a:buChar char="○"/>
            </a:pPr>
            <a:r>
              <a:rPr lang="en" sz="2800" dirty="0">
                <a:latin typeface="Verdana"/>
                <a:ea typeface="Verdana"/>
                <a:cs typeface="Verdana"/>
                <a:sym typeface="Verdana"/>
              </a:rPr>
              <a:t>Quality control measurements and tests are performed</a:t>
            </a:r>
          </a:p>
          <a:p>
            <a:pPr marL="914400" lvl="1" indent="-406400" rtl="0">
              <a:spcBef>
                <a:spcPts val="700"/>
              </a:spcBef>
              <a:buClr>
                <a:schemeClr val="lt1"/>
              </a:buClr>
              <a:buSzPct val="100000"/>
              <a:buFont typeface="Trebuchet MS"/>
              <a:buChar char="○"/>
            </a:pPr>
            <a:r>
              <a:rPr lang="en" sz="2800" dirty="0">
                <a:latin typeface="Verdana"/>
                <a:ea typeface="Verdana"/>
                <a:cs typeface="Verdana"/>
                <a:sym typeface="Verdana"/>
              </a:rPr>
              <a:t>Remember that patience is an important virtue!</a:t>
            </a:r>
          </a:p>
        </p:txBody>
      </p:sp>
    </p:spTree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Limiting your Exposure</a:t>
            </a:r>
          </a:p>
        </p:txBody>
      </p:sp>
      <p:sp>
        <p:nvSpPr>
          <p:cNvPr id="304" name="Shape 30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spcBef>
                <a:spcPts val="800"/>
              </a:spcBef>
              <a:buClr>
                <a:schemeClr val="lt1"/>
              </a:buClr>
              <a:buSzPct val="100000"/>
              <a:buFont typeface="Verdana"/>
              <a:buChar char="●"/>
            </a:pPr>
            <a:r>
              <a:rPr lang="en" sz="3200" dirty="0">
                <a:latin typeface="Verdana"/>
                <a:ea typeface="Verdana"/>
                <a:cs typeface="Verdana"/>
                <a:sym typeface="Verdana"/>
              </a:rPr>
              <a:t>Radiation Safety Rules</a:t>
            </a:r>
          </a:p>
          <a:p>
            <a:pPr marL="914400" lvl="1" indent="-406400" rtl="0">
              <a:spcBef>
                <a:spcPts val="700"/>
              </a:spcBef>
              <a:buClr>
                <a:schemeClr val="lt1"/>
              </a:buClr>
              <a:buSzPct val="100000"/>
              <a:buFont typeface="Trebuchet MS"/>
              <a:buChar char="○"/>
            </a:pPr>
            <a:r>
              <a:rPr lang="en" sz="2800" dirty="0">
                <a:latin typeface="Verdana"/>
                <a:ea typeface="Verdana"/>
                <a:cs typeface="Verdana"/>
                <a:sym typeface="Verdana"/>
              </a:rPr>
              <a:t>Never permit any part of the body in the primary beam</a:t>
            </a:r>
          </a:p>
          <a:p>
            <a:pPr marL="914400" lvl="1" indent="-406400" rtl="0">
              <a:spcBef>
                <a:spcPts val="700"/>
              </a:spcBef>
              <a:buClr>
                <a:schemeClr val="lt1"/>
              </a:buClr>
              <a:buSzPct val="100000"/>
              <a:buFont typeface="Trebuchet MS"/>
              <a:buChar char="○"/>
            </a:pPr>
            <a:r>
              <a:rPr lang="en" sz="2800" dirty="0">
                <a:latin typeface="Verdana"/>
                <a:ea typeface="Verdana"/>
                <a:cs typeface="Verdana"/>
                <a:sym typeface="Verdana"/>
              </a:rPr>
              <a:t>Use collimation whenever possible to decrease field size and scatter radiation</a:t>
            </a:r>
          </a:p>
          <a:p>
            <a:pPr marL="914400" lvl="1" indent="-406400" rtl="0">
              <a:spcBef>
                <a:spcPts val="700"/>
              </a:spcBef>
              <a:buClr>
                <a:schemeClr val="lt1"/>
              </a:buClr>
              <a:buSzPct val="100000"/>
              <a:buFont typeface="Trebuchet MS"/>
              <a:buChar char="○"/>
            </a:pPr>
            <a:r>
              <a:rPr lang="en" sz="2800" dirty="0">
                <a:latin typeface="Verdana"/>
                <a:ea typeface="Verdana"/>
                <a:cs typeface="Verdana"/>
                <a:sym typeface="Verdana"/>
              </a:rPr>
              <a:t>Never handhold the x-ray tube</a:t>
            </a:r>
          </a:p>
        </p:txBody>
      </p:sp>
    </p:spTree>
  </p:cSld>
  <p:clrMapOvr>
    <a:masterClrMapping/>
  </p:clrMapOvr>
  <p:transition spd="slow">
    <p:cut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Radiation Safety and pregnancy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Fetus particularly susceptible first 4 months</a:t>
            </a:r>
          </a:p>
          <a:p>
            <a:r>
              <a:rPr lang="en-US" dirty="0" smtClean="0"/>
              <a:t>Is it ok to continue taking radiographs?</a:t>
            </a:r>
          </a:p>
          <a:p>
            <a:pPr lvl="1"/>
            <a:r>
              <a:rPr lang="en-US" dirty="0" smtClean="0"/>
              <a:t>Million dollar question with no clear answer</a:t>
            </a:r>
          </a:p>
          <a:p>
            <a:r>
              <a:rPr lang="en-US" dirty="0" smtClean="0"/>
              <a:t>MPD is lower for pregnant women</a:t>
            </a:r>
          </a:p>
          <a:p>
            <a:pPr lvl="1"/>
            <a:r>
              <a:rPr lang="en-US" dirty="0" smtClean="0"/>
              <a:t>What if they need radiographs/CT for their own health reasons?</a:t>
            </a:r>
          </a:p>
          <a:p>
            <a:r>
              <a:rPr lang="en-US" dirty="0" smtClean="0"/>
              <a:t>Probably best to not take radiographs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919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Put things into perspective</a:t>
            </a:r>
          </a:p>
          <a:p>
            <a:r>
              <a:rPr lang="en-US" dirty="0" smtClean="0"/>
              <a:t>We are exposed naturally</a:t>
            </a:r>
          </a:p>
          <a:p>
            <a:r>
              <a:rPr lang="en-US" dirty="0" smtClean="0"/>
              <a:t>BUT need to protect ourselves because we have increase exposure potential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1200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Radiation safety and pregnancy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to do when you find out you are?</a:t>
            </a:r>
          </a:p>
          <a:p>
            <a:r>
              <a:rPr lang="en-US" dirty="0" smtClean="0"/>
              <a:t>Alert your supervisor maybe in writing</a:t>
            </a:r>
          </a:p>
          <a:p>
            <a:r>
              <a:rPr lang="en-US" dirty="0" smtClean="0"/>
              <a:t>Should look at your most recent dosimeter report</a:t>
            </a:r>
          </a:p>
          <a:p>
            <a:r>
              <a:rPr lang="en-US" dirty="0" smtClean="0"/>
              <a:t>If opt to continue to perform radiology</a:t>
            </a:r>
          </a:p>
        </p:txBody>
      </p:sp>
    </p:spTree>
    <p:extLst>
      <p:ext uri="{BB962C8B-B14F-4D97-AF65-F5344CB8AC3E}">
        <p14:creationId xmlns:p14="http://schemas.microsoft.com/office/powerpoint/2010/main" val="1203247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What are X-Rays?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700"/>
              </a:spcBef>
              <a:buClr>
                <a:schemeClr val="lt1"/>
              </a:buClr>
              <a:buSzPct val="107142"/>
              <a:buFont typeface="Trebuchet MS"/>
              <a:buChar char="●"/>
            </a:pPr>
            <a:r>
              <a:rPr lang="en" sz="2800" dirty="0">
                <a:latin typeface="Arial"/>
                <a:ea typeface="Arial"/>
                <a:cs typeface="Arial"/>
                <a:sym typeface="Arial"/>
              </a:rPr>
              <a:t>X rays are a form of electromagnetic radiation</a:t>
            </a:r>
          </a:p>
          <a:p>
            <a:pPr marL="457200" lvl="0" indent="-419100" rtl="0">
              <a:spcBef>
                <a:spcPts val="700"/>
              </a:spcBef>
              <a:buClr>
                <a:schemeClr val="lt1"/>
              </a:buClr>
              <a:buSzPct val="107142"/>
              <a:buFont typeface="Trebuchet MS"/>
              <a:buChar char="●"/>
            </a:pPr>
            <a:r>
              <a:rPr lang="en" sz="2800" dirty="0">
                <a:latin typeface="Arial"/>
                <a:ea typeface="Arial"/>
                <a:cs typeface="Arial"/>
                <a:sym typeface="Arial"/>
              </a:rPr>
              <a:t>Arise as electrons are deflected from their original </a:t>
            </a:r>
            <a:r>
              <a:rPr lang="en" sz="2800" dirty="0" smtClean="0">
                <a:latin typeface="Arial"/>
                <a:ea typeface="Arial"/>
                <a:cs typeface="Arial"/>
                <a:sym typeface="Arial"/>
              </a:rPr>
              <a:t>paths</a:t>
            </a:r>
            <a:endParaRPr lang="en" sz="28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419100" rtl="0">
              <a:spcBef>
                <a:spcPts val="700"/>
              </a:spcBef>
              <a:buClr>
                <a:schemeClr val="lt1"/>
              </a:buClr>
              <a:buSzPct val="107142"/>
              <a:buFont typeface="Trebuchet MS"/>
              <a:buChar char="●"/>
            </a:pPr>
            <a:r>
              <a:rPr lang="en" sz="2800" dirty="0">
                <a:latin typeface="Arial"/>
                <a:ea typeface="Arial"/>
                <a:cs typeface="Arial"/>
                <a:sym typeface="Arial"/>
              </a:rPr>
              <a:t>X rays are capable of traveling long distances through air and most other materials</a:t>
            </a:r>
          </a:p>
          <a:p>
            <a:pPr marL="457200" lvl="0" indent="-419100" rtl="0">
              <a:spcBef>
                <a:spcPts val="700"/>
              </a:spcBef>
              <a:buClr>
                <a:schemeClr val="lt1"/>
              </a:buClr>
              <a:buSzPct val="107142"/>
              <a:buFont typeface="Trebuchet MS"/>
              <a:buChar char="●"/>
            </a:pPr>
            <a:r>
              <a:rPr lang="en" sz="2800" dirty="0">
                <a:latin typeface="Arial"/>
                <a:ea typeface="Arial"/>
                <a:cs typeface="Arial"/>
                <a:sym typeface="Arial"/>
              </a:rPr>
              <a:t>X rays require shielding to reduce their intensity</a:t>
            </a:r>
          </a:p>
          <a:p>
            <a:pPr marL="457200" lvl="0" indent="-419100" rtl="0">
              <a:spcBef>
                <a:spcPts val="700"/>
              </a:spcBef>
              <a:buClr>
                <a:schemeClr val="lt1"/>
              </a:buClr>
              <a:buSzPct val="107142"/>
              <a:buFont typeface="Trebuchet MS"/>
              <a:buChar char="●"/>
            </a:pPr>
            <a:r>
              <a:rPr lang="en" sz="2800" dirty="0">
                <a:latin typeface="Arial"/>
                <a:ea typeface="Arial"/>
                <a:cs typeface="Arial"/>
                <a:sym typeface="Arial"/>
              </a:rPr>
              <a:t>X rays originate in the electronic shell (remember the electrons around the nucleus)</a:t>
            </a:r>
          </a:p>
          <a:p>
            <a:endParaRPr lang="en" sz="28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Causes of Exposure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700"/>
              </a:spcBef>
              <a:buClr>
                <a:schemeClr val="lt1"/>
              </a:buClr>
              <a:buSzPct val="107142"/>
              <a:buFont typeface="Trebuchet MS"/>
              <a:buChar char="●"/>
            </a:pPr>
            <a:r>
              <a:rPr lang="en" sz="2800" dirty="0">
                <a:latin typeface="Verdana"/>
                <a:ea typeface="Verdana"/>
                <a:cs typeface="Verdana"/>
                <a:sym typeface="Verdana"/>
              </a:rPr>
              <a:t>Exposure to the Primary </a:t>
            </a:r>
            <a:r>
              <a:rPr lang="en" sz="2800" dirty="0" smtClean="0">
                <a:latin typeface="Verdana"/>
                <a:ea typeface="Verdana"/>
                <a:cs typeface="Verdana"/>
                <a:sym typeface="Verdana"/>
              </a:rPr>
              <a:t>Beam</a:t>
            </a:r>
          </a:p>
          <a:p>
            <a:pPr marL="457200" lvl="0" indent="-419100" rtl="0">
              <a:spcBef>
                <a:spcPts val="700"/>
              </a:spcBef>
              <a:buClr>
                <a:schemeClr val="lt1"/>
              </a:buClr>
              <a:buSzPct val="107142"/>
              <a:buFont typeface="Trebuchet MS"/>
              <a:buChar char="●"/>
            </a:pPr>
            <a:r>
              <a:rPr lang="en" sz="2800" dirty="0" smtClean="0">
                <a:latin typeface="Verdana"/>
                <a:ea typeface="Verdana"/>
                <a:cs typeface="Verdana"/>
                <a:sym typeface="Verdana"/>
              </a:rPr>
              <a:t>Exposure </a:t>
            </a:r>
            <a:r>
              <a:rPr lang="en" sz="2800" dirty="0">
                <a:latin typeface="Verdana"/>
                <a:ea typeface="Verdana"/>
                <a:cs typeface="Verdana"/>
                <a:sym typeface="Verdana"/>
              </a:rPr>
              <a:t>from secondary scatter radiation caused by interaction of the primary beam with objects in its path</a:t>
            </a:r>
          </a:p>
          <a:p>
            <a:pPr marL="457200" lvl="0" indent="-419100" rtl="0">
              <a:spcBef>
                <a:spcPts val="700"/>
              </a:spcBef>
              <a:buClr>
                <a:schemeClr val="lt1"/>
              </a:buClr>
              <a:buSzPct val="107142"/>
              <a:buFont typeface="Trebuchet MS"/>
              <a:buChar char="●"/>
            </a:pPr>
            <a:r>
              <a:rPr lang="en" sz="2800" dirty="0">
                <a:latin typeface="Verdana"/>
                <a:ea typeface="Verdana"/>
                <a:cs typeface="Verdana"/>
                <a:sym typeface="Verdana"/>
              </a:rPr>
              <a:t>Exposure from ”leakage” radiation from the x-ray tube housing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Exposure to the Primary Beam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700"/>
              </a:spcBef>
              <a:buClr>
                <a:schemeClr val="lt1"/>
              </a:buClr>
              <a:buSzPct val="107142"/>
              <a:buFont typeface="Trebuchet MS"/>
              <a:buChar char="●"/>
            </a:pPr>
            <a:r>
              <a:rPr lang="en" sz="2800" dirty="0">
                <a:latin typeface="Verdana"/>
                <a:ea typeface="Verdana"/>
                <a:cs typeface="Verdana"/>
                <a:sym typeface="Verdana"/>
              </a:rPr>
              <a:t>At no time should any part of your body be exposed to the primary beam even if that part of your body is covered by protective </a:t>
            </a:r>
            <a:r>
              <a:rPr lang="en" sz="2800" dirty="0" smtClean="0">
                <a:latin typeface="Verdana"/>
                <a:ea typeface="Verdana"/>
                <a:cs typeface="Verdana"/>
                <a:sym typeface="Verdana"/>
              </a:rPr>
              <a:t>clothing</a:t>
            </a:r>
            <a:endParaRPr lang="en" sz="2800" dirty="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Exposure due to Scatter Radiation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3876675" y="1631325"/>
            <a:ext cx="4810199" cy="4936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lnSpc>
                <a:spcPct val="80000"/>
              </a:lnSpc>
              <a:spcBef>
                <a:spcPts val="700"/>
              </a:spcBef>
              <a:buClr>
                <a:schemeClr val="lt1"/>
              </a:buClr>
              <a:buSzPct val="100000"/>
              <a:buFont typeface="Verdana"/>
              <a:buChar char="●"/>
            </a:pPr>
            <a:r>
              <a:rPr lang="en" sz="2800" dirty="0">
                <a:latin typeface="Verdana"/>
                <a:ea typeface="Verdana"/>
                <a:cs typeface="Verdana"/>
                <a:sym typeface="Verdana"/>
              </a:rPr>
              <a:t>known as secondary radiation</a:t>
            </a:r>
          </a:p>
          <a:p>
            <a:pPr lvl="0" rtl="0">
              <a:lnSpc>
                <a:spcPct val="80000"/>
              </a:lnSpc>
              <a:buNone/>
            </a:pPr>
            <a:r>
              <a:rPr lang="en" sz="2400" dirty="0" smtClean="0"/>
              <a:t>•</a:t>
            </a:r>
            <a:endParaRPr lang="en" sz="2400" dirty="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sz="40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Exposure due to Scatter Radiation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spcBef>
                <a:spcPts val="800"/>
              </a:spcBef>
              <a:buClr>
                <a:schemeClr val="lt1"/>
              </a:buClr>
              <a:buSzPct val="100000"/>
              <a:buFont typeface="Verdana"/>
              <a:buChar char="●"/>
            </a:pPr>
            <a:r>
              <a:rPr lang="en" sz="3200" dirty="0">
                <a:latin typeface="Verdana"/>
                <a:ea typeface="Verdana"/>
                <a:cs typeface="Verdana"/>
                <a:sym typeface="Verdana"/>
              </a:rPr>
              <a:t>The amount of scatter is dependent on</a:t>
            </a:r>
            <a:r>
              <a:rPr lang="en" sz="3200" dirty="0" smtClean="0">
                <a:latin typeface="Verdana"/>
                <a:ea typeface="Verdana"/>
                <a:cs typeface="Verdana"/>
                <a:sym typeface="Verdana"/>
              </a:rPr>
              <a:t>:</a:t>
            </a:r>
            <a:endParaRPr lang="en" sz="3200" dirty="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C7DB743205AF4D9227589E0BC22EAC" ma:contentTypeVersion="1" ma:contentTypeDescription="Create a new document." ma:contentTypeScope="" ma:versionID="87b71dd53161ae37c145744190ecc1ba">
  <xsd:schema xmlns:xsd="http://www.w3.org/2001/XMLSchema" xmlns:xs="http://www.w3.org/2001/XMLSchema" xmlns:p="http://schemas.microsoft.com/office/2006/metadata/properties" xmlns:ns2="ab63ab9e-4cb9-4297-aa1f-5a40ad970bcd" targetNamespace="http://schemas.microsoft.com/office/2006/metadata/properties" ma:root="true" ma:fieldsID="990cb9a270750691272d84620e38e94e" ns2:_="">
    <xsd:import namespace="ab63ab9e-4cb9-4297-aa1f-5a40ad970bc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63ab9e-4cb9-4297-aa1f-5a40ad970bc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F9040B3-0365-40CB-AAFF-28578535791A}"/>
</file>

<file path=customXml/itemProps2.xml><?xml version="1.0" encoding="utf-8"?>
<ds:datastoreItem xmlns:ds="http://schemas.openxmlformats.org/officeDocument/2006/customXml" ds:itemID="{C8E1EF83-1827-466D-B9D4-F94CFCDF3EEB}"/>
</file>

<file path=customXml/itemProps3.xml><?xml version="1.0" encoding="utf-8"?>
<ds:datastoreItem xmlns:ds="http://schemas.openxmlformats.org/officeDocument/2006/customXml" ds:itemID="{FDFF9F7D-95AE-4C10-BAF8-E1CF3EE7961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611</TotalTime>
  <Words>1300</Words>
  <Application>Microsoft Office PowerPoint</Application>
  <PresentationFormat>On-screen Show (4:3)</PresentationFormat>
  <Paragraphs>171</Paragraphs>
  <Slides>40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Radiation Safety</vt:lpstr>
      <vt:lpstr>RADIATION ORIGINS</vt:lpstr>
      <vt:lpstr>RADIATION ORIGINS</vt:lpstr>
      <vt:lpstr>PowerPoint Presentation</vt:lpstr>
      <vt:lpstr>What are X-Rays?</vt:lpstr>
      <vt:lpstr>Causes of Exposure</vt:lpstr>
      <vt:lpstr>Exposure to the Primary Beam</vt:lpstr>
      <vt:lpstr>Exposure due to Scatter Radiation</vt:lpstr>
      <vt:lpstr>Exposure due to Scatter Radiation</vt:lpstr>
      <vt:lpstr>Exposure due to Scatter Radiation</vt:lpstr>
      <vt:lpstr>Exposure due to Scatter Radiation</vt:lpstr>
      <vt:lpstr>Radiation From X-ray Tube Housing</vt:lpstr>
      <vt:lpstr>Radiation Exposure Units</vt:lpstr>
      <vt:lpstr>Radiation Exposure Units</vt:lpstr>
      <vt:lpstr>ALARA (As Low As Reasonably Achievable)</vt:lpstr>
      <vt:lpstr>Radiation Injury</vt:lpstr>
      <vt:lpstr>Radiation Injury</vt:lpstr>
      <vt:lpstr>Biological Effects of Ionizing Radiation</vt:lpstr>
      <vt:lpstr>Biological Effects of Ionizing Radiation</vt:lpstr>
      <vt:lpstr>Biological Effects of Ionizing Radiation</vt:lpstr>
      <vt:lpstr>Biological Effects of Ionizing Radiation</vt:lpstr>
      <vt:lpstr>Radiation Protection – Time</vt:lpstr>
      <vt:lpstr>Radiation Protection-Distance</vt:lpstr>
      <vt:lpstr>Inverse Square Law</vt:lpstr>
      <vt:lpstr>PowerPoint Presentation</vt:lpstr>
      <vt:lpstr>Inverse Square Law</vt:lpstr>
      <vt:lpstr>Radiation Protection - Shielding</vt:lpstr>
      <vt:lpstr>Protective Apparel</vt:lpstr>
      <vt:lpstr>How Much is Too Much?</vt:lpstr>
      <vt:lpstr>Maximum Permissible Dose (MPD)</vt:lpstr>
      <vt:lpstr>Personnel Monitoring Devices</vt:lpstr>
      <vt:lpstr>Personnel Monitoring Devices</vt:lpstr>
      <vt:lpstr>Personnel Monitoring Devices</vt:lpstr>
      <vt:lpstr>Limiting your Exposure</vt:lpstr>
      <vt:lpstr>Limiting your Exposure</vt:lpstr>
      <vt:lpstr>Limiting your Exposure</vt:lpstr>
      <vt:lpstr>Limiting your Exposure</vt:lpstr>
      <vt:lpstr>Limiting your Exposure</vt:lpstr>
      <vt:lpstr>Radiation Safety and pregnancy</vt:lpstr>
      <vt:lpstr>Radiation safety and pregnancy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Radiation Safety</dc:title>
  <dc:creator>acranedvm</dc:creator>
  <cp:lastModifiedBy>Owner</cp:lastModifiedBy>
  <cp:revision>60</cp:revision>
  <dcterms:modified xsi:type="dcterms:W3CDTF">2018-09-06T14:46:52Z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0x01010011C7DB743205AF4D9227589E0BC22EAC</vt:lpwstr>
  </property>
</Properties>
</file>